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4"/>
  </p:sldMasterIdLst>
  <p:notesMasterIdLst>
    <p:notesMasterId r:id="rId12"/>
  </p:notesMasterIdLst>
  <p:handoutMasterIdLst>
    <p:handoutMasterId r:id="rId13"/>
  </p:handoutMasterIdLst>
  <p:sldIdLst>
    <p:sldId id="278" r:id="rId5"/>
    <p:sldId id="282" r:id="rId6"/>
    <p:sldId id="283" r:id="rId7"/>
    <p:sldId id="271" r:id="rId8"/>
    <p:sldId id="284" r:id="rId9"/>
    <p:sldId id="288" r:id="rId10"/>
    <p:sldId id="29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69" autoAdjust="0"/>
    <p:restoredTop sz="95374" autoAdjust="0"/>
  </p:normalViewPr>
  <p:slideViewPr>
    <p:cSldViewPr snapToGrid="0">
      <p:cViewPr varScale="1">
        <p:scale>
          <a:sx n="122" d="100"/>
          <a:sy n="122" d="100"/>
        </p:scale>
        <p:origin x="784" y="19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3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F4DCF1-ECAF-F7A7-2FE7-5E8E893BC4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330B0-5BAC-7408-8C3C-78D8336840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BC71B-6527-4638-937B-C93EB849CB02}" type="datetimeFigureOut">
              <a:rPr lang="en-US" smtClean="0"/>
              <a:t>11/6/24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7EEB3-E0A5-7440-F7ED-F59975ED1E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48D11-7466-6432-3BF5-64A1A1FA59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70580-B89C-4157-871D-6B9318EE5F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15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465A2-8C9C-419F-9FD8-234480873777}" type="datetimeFigureOut">
              <a:rPr lang="en-US" smtClean="0"/>
              <a:t>11/6/24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F00E9-A49D-4007-B3B9-A3783809E5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69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223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191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89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781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1916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0843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9540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18020" y="662937"/>
            <a:ext cx="4624442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88CE9D0-E6DB-A38D-ED84-A53D0493E6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26745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939435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3C4A872-A473-BFD2-150E-387250C2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5C8D53B-A579-BCFA-58E8-C386DABC92CD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3A34CAC-4A03-ADDB-E97F-8675E68FC0B3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C733506-2F0D-8F31-52D1-5244F04A706B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9356E3D-E14C-9C43-7CE4-A7156B1E10DB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le 19">
            <a:extLst>
              <a:ext uri="{FF2B5EF4-FFF2-40B4-BE49-F238E27FC236}">
                <a16:creationId xmlns:a16="http://schemas.microsoft.com/office/drawing/2014/main" id="{85C652DA-55F6-9691-4254-344E0A4E9A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3924"/>
            <a:ext cx="11090275" cy="168405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4DB7AC4F-2818-7F0D-AC6A-736D5F2C73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2419350"/>
            <a:ext cx="11090274" cy="39131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C61DF04-D7CB-2B19-8BB9-3E90A6619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10824" y="1514007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DE1CC00-F893-E215-8086-65B6605C5F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6EBF50D9-F9B8-ADB3-8B4A-AF19564EE6E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0BE1060-7183-58F8-EEBF-64135EE82BC5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E597A3BE-0D13-9033-E3FD-78202DB79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68304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867D9A-3F3B-94C3-244B-0006226A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063019" y="3199533"/>
            <a:ext cx="3597052" cy="2615018"/>
            <a:chOff x="4541453" y="3199533"/>
            <a:chExt cx="3597052" cy="2615018"/>
          </a:xfrm>
        </p:grpSpPr>
        <p:sp>
          <p:nvSpPr>
            <p:cNvPr id="13" name="Freeform: Shape 38">
              <a:extLst>
                <a:ext uri="{FF2B5EF4-FFF2-40B4-BE49-F238E27FC236}">
                  <a16:creationId xmlns:a16="http://schemas.microsoft.com/office/drawing/2014/main" id="{955FC3D1-6227-A188-CCDB-11D573FD807A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E6BE70E-C41E-449D-A48C-4EB6BB7DC20D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5" name="Freeform: Shape 32">
                <a:extLst>
                  <a:ext uri="{FF2B5EF4-FFF2-40B4-BE49-F238E27FC236}">
                    <a16:creationId xmlns:a16="http://schemas.microsoft.com/office/drawing/2014/main" id="{B7C0B12B-49BE-7855-18FB-8583C8DD9617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7C78A37-D378-70D3-D6E3-AB9400EB583E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2491172-466F-19CC-B639-A1C3CAB1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0545" y="4100655"/>
            <a:ext cx="1335600" cy="1262947"/>
            <a:chOff x="10145015" y="2343978"/>
            <a:chExt cx="1335600" cy="1262947"/>
          </a:xfrm>
        </p:grpSpPr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45EC885D-265C-397B-5DAF-57A66CDA30B5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601DB21-D937-2F89-DC26-063DFC7800C8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81124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196900"/>
            <a:ext cx="4159160" cy="3155900"/>
          </a:xfrm>
        </p:spPr>
        <p:txBody>
          <a:bodyPr lIns="91440" anchor="b">
            <a:no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271" y="3505200"/>
            <a:ext cx="4159160" cy="2352356"/>
          </a:xfrm>
        </p:spPr>
        <p:txBody>
          <a:bodyPr lIns="91440" rIns="9144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0ABD6E1-FE78-D78B-E80C-09490F5D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2BB1BCD-5C1C-ED05-D6B4-F92367209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700A5CAB-28E9-FB7A-E72E-39F3ADE58C6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BA2D9BC-CA87-28FA-7A02-455E740EAC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34E5ADF-EEF0-2501-9D7B-8FC1A49F60A7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780F3839-9B1B-2346-C1F4-E876E6AE32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78049" y="78871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36576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947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4045464"/>
            <a:ext cx="11115355" cy="2286000"/>
          </a:xfrm>
        </p:spPr>
        <p:txBody>
          <a:bodyPr anchor="ctr">
            <a:no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594"/>
            <a:ext cx="12192000" cy="3771878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7BF9F63-86BE-5515-AD3C-59481B3FF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059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87E98C0-6053-9701-92D0-4EF9ADBC5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9063019" y="746716"/>
            <a:ext cx="3597052" cy="2615018"/>
            <a:chOff x="4541453" y="3199533"/>
            <a:chExt cx="3597052" cy="2615018"/>
          </a:xfrm>
        </p:grpSpPr>
        <p:sp>
          <p:nvSpPr>
            <p:cNvPr id="8" name="Freeform: Shape 38">
              <a:extLst>
                <a:ext uri="{FF2B5EF4-FFF2-40B4-BE49-F238E27FC236}">
                  <a16:creationId xmlns:a16="http://schemas.microsoft.com/office/drawing/2014/main" id="{C32B1A1D-760B-9D3D-A869-E50FC962A629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02EF78B-5BDF-8632-B9B1-087DB042EEC7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0" name="Freeform: Shape 32">
                <a:extLst>
                  <a:ext uri="{FF2B5EF4-FFF2-40B4-BE49-F238E27FC236}">
                    <a16:creationId xmlns:a16="http://schemas.microsoft.com/office/drawing/2014/main" id="{5C54B3E8-515B-0865-9321-DB3793A6224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6E92718-2CCD-B15D-8DE5-46285BEA256B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EA0B78B-84F0-8B85-40E8-678689DC1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723112" y="5088958"/>
            <a:ext cx="1335600" cy="1262947"/>
            <a:chOff x="10145015" y="2343978"/>
            <a:chExt cx="1335600" cy="1262947"/>
          </a:xfrm>
        </p:grpSpPr>
        <p:sp>
          <p:nvSpPr>
            <p:cNvPr id="20" name="Freeform: Shape 25">
              <a:extLst>
                <a:ext uri="{FF2B5EF4-FFF2-40B4-BE49-F238E27FC236}">
                  <a16:creationId xmlns:a16="http://schemas.microsoft.com/office/drawing/2014/main" id="{2E5D7C6F-BF77-9B7D-5B12-7AF3ED280B43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A599EE6-2673-0AD8-EAE0-45C79326015E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2" y="498474"/>
            <a:ext cx="7960421" cy="145021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40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1343" y="2103039"/>
            <a:ext cx="7929940" cy="397962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1584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0974" y="196900"/>
            <a:ext cx="4899628" cy="2331490"/>
          </a:xfrm>
        </p:spPr>
        <p:txBody>
          <a:bodyPr anchor="b" anchorCtr="0">
            <a:no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83162" y="2827209"/>
            <a:ext cx="4917440" cy="3442144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algn="r">
              <a:defRPr sz="1200">
                <a:solidFill>
                  <a:schemeClr val="tx1"/>
                </a:solidFill>
              </a:defRPr>
            </a:lvl2pPr>
            <a:lvl3pPr algn="r">
              <a:defRPr sz="1200">
                <a:solidFill>
                  <a:schemeClr val="tx1"/>
                </a:solidFill>
              </a:defRPr>
            </a:lvl3pPr>
            <a:lvl4pPr algn="r">
              <a:defRPr sz="1200">
                <a:solidFill>
                  <a:schemeClr val="tx1"/>
                </a:solidFill>
              </a:defRPr>
            </a:lvl4pPr>
            <a:lvl5pPr algn="r"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5588" y="0"/>
            <a:ext cx="609599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904CD02-7C7D-28DD-85A8-2FD92C29D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FB7341D0-DC30-9661-B3E0-91DE7C37946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2A118B5-9F91-EA1B-3F95-6BFA5095544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208891A5-91FA-D924-CB46-E74B50635001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BE5F7483-2261-D4C4-30E3-2D379D8CA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0859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57989ED-9663-5033-AA83-267069FC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536" y="549274"/>
            <a:ext cx="5179330" cy="2841829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54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9537" y="3646704"/>
            <a:ext cx="5179330" cy="270616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392876F-0BBD-F80A-DE7F-8831AD3BF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26138" y="549275"/>
            <a:ext cx="5654675" cy="57880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4E08E8E-10CB-55BC-8AFF-E64C800B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B439260B-AC6B-1C83-1A63-058A7E7EFCC9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ADD32DC-9BAF-DA32-4E29-A6D403E04377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642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18701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8098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51210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56510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5823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61834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84965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6474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990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  <p:sldLayoutId id="2147483804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fontAlgn="base"/>
            <a:r>
              <a:rPr lang="en-US" sz="2500" b="1" i="0" dirty="0">
                <a:effectLst/>
              </a:rPr>
              <a:t>Mario and Luigi Pizzeria</a:t>
            </a:r>
            <a:br>
              <a:rPr lang="en-US" sz="2500" b="1" i="0" dirty="0">
                <a:effectLst/>
              </a:rPr>
            </a:br>
            <a:br>
              <a:rPr lang="en-US" sz="2500" b="1" i="0" dirty="0">
                <a:effectLst/>
              </a:rPr>
            </a:br>
            <a:endParaRPr lang="en-US" sz="25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1C2587-3D3D-8EBF-968A-B66DA2C407B0}"/>
              </a:ext>
            </a:extLst>
          </p:cNvPr>
          <p:cNvSpPr txBox="1"/>
          <p:nvPr/>
        </p:nvSpPr>
        <p:spPr>
          <a:xfrm>
            <a:off x="590719" y="2330505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Group N5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Nikita Monogarov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Geogri</a:t>
            </a:r>
            <a:r>
              <a:rPr lang="en-US" sz="2000" dirty="0"/>
              <a:t> </a:t>
            </a:r>
            <a:r>
              <a:rPr lang="en-US" sz="2000" dirty="0" err="1"/>
              <a:t>Fidanov</a:t>
            </a:r>
            <a:endParaRPr lang="en-US" sz="20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Franklin </a:t>
            </a:r>
            <a:r>
              <a:rPr lang="en-US" sz="2000" dirty="0" err="1"/>
              <a:t>Bakhuis</a:t>
            </a:r>
            <a:endParaRPr lang="en-US" sz="20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Ivan </a:t>
            </a:r>
            <a:r>
              <a:rPr lang="en-US" sz="2000" dirty="0" err="1"/>
              <a:t>Slavov</a:t>
            </a:r>
            <a:endParaRPr lang="en-US" sz="2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C87CFCD-5052-B7F0-E813-F72D36D6F62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8963" r="1" b="1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092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 anchorCtr="0">
            <a:normAutofit fontScale="90000"/>
          </a:bodyPr>
          <a:lstStyle/>
          <a:p>
            <a:pPr fontAlgn="base"/>
            <a:r>
              <a:rPr lang="en-US" sz="3100" b="1" i="0" dirty="0">
                <a:effectLst/>
              </a:rPr>
              <a:t>Introduction to The Project:</a:t>
            </a:r>
            <a:br>
              <a:rPr lang="en-US" sz="3100" b="1" i="0" dirty="0">
                <a:effectLst/>
              </a:rPr>
            </a:br>
            <a:endParaRPr lang="en-US" sz="3100" b="1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DF3FC23-0D1D-2DDC-C0ED-6275855FDC4B}"/>
              </a:ext>
            </a:extLst>
          </p:cNvPr>
          <p:cNvSpPr txBox="1">
            <a:spLocks/>
          </p:cNvSpPr>
          <p:nvPr/>
        </p:nvSpPr>
        <p:spPr>
          <a:xfrm>
            <a:off x="590719" y="2330505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22860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>
              <a:latin typeface="+mn-lt"/>
              <a:ea typeface="+mn-ea"/>
              <a:cs typeface="+mn-cs"/>
            </a:endParaRPr>
          </a:p>
          <a:p>
            <a:pPr marL="342900" indent="-22860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latin typeface="+mn-lt"/>
                <a:ea typeface="+mn-ea"/>
                <a:cs typeface="+mn-cs"/>
              </a:rPr>
              <a:t>Problem: </a:t>
            </a:r>
            <a:r>
              <a:rPr lang="en-US" sz="2000" dirty="0">
                <a:latin typeface="+mn-lt"/>
                <a:ea typeface="+mn-ea"/>
                <a:cs typeface="+mn-cs"/>
              </a:rPr>
              <a:t>Lack of communication</a:t>
            </a:r>
          </a:p>
          <a:p>
            <a:pPr marL="342900" indent="-22860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>
              <a:latin typeface="+mn-lt"/>
              <a:ea typeface="+mn-ea"/>
              <a:cs typeface="+mn-cs"/>
            </a:endParaRPr>
          </a:p>
          <a:p>
            <a:pPr marL="342900" indent="-22860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latin typeface="+mn-lt"/>
                <a:ea typeface="+mn-ea"/>
                <a:cs typeface="+mn-cs"/>
              </a:rPr>
              <a:t>Goal:  </a:t>
            </a:r>
            <a:r>
              <a:rPr lang="en-US" sz="2000" dirty="0">
                <a:latin typeface="+mn-lt"/>
                <a:ea typeface="+mn-ea"/>
                <a:cs typeface="+mn-cs"/>
              </a:rPr>
              <a:t>Provide the solution to improve communication between employees and customers</a:t>
            </a:r>
          </a:p>
          <a:p>
            <a:pPr fontAlgn="base">
              <a:spcAft>
                <a:spcPts val="600"/>
              </a:spcAft>
            </a:pPr>
            <a:br>
              <a:rPr lang="en-US" sz="2000" b="1" dirty="0">
                <a:latin typeface="+mn-lt"/>
                <a:ea typeface="+mn-ea"/>
                <a:cs typeface="+mn-cs"/>
              </a:rPr>
            </a:br>
            <a:br>
              <a:rPr lang="en-US" sz="2000" b="1" dirty="0">
                <a:latin typeface="+mn-lt"/>
                <a:ea typeface="+mn-ea"/>
                <a:cs typeface="+mn-cs"/>
              </a:rPr>
            </a:br>
            <a:br>
              <a:rPr lang="en-US" sz="2000" dirty="0">
                <a:latin typeface="+mn-lt"/>
                <a:ea typeface="+mn-ea"/>
                <a:cs typeface="+mn-cs"/>
              </a:rPr>
            </a:br>
            <a:endParaRPr lang="en-US" sz="2000" dirty="0">
              <a:latin typeface="+mn-lt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2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9739C7-8B07-B1FA-1975-10A2FB4123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49" r="3" b="950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045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fontAlgn="base"/>
            <a:r>
              <a:rPr lang="en-US" b="1" i="0" dirty="0">
                <a:effectLst/>
              </a:rPr>
              <a:t>Solution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719" y="2330505"/>
            <a:ext cx="4559425" cy="39795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fontAlgn="base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Web application with:</a:t>
            </a:r>
          </a:p>
          <a:p>
            <a:pPr marL="228600" indent="-228600" fontAlgn="base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User-friendly interface</a:t>
            </a:r>
          </a:p>
          <a:p>
            <a:pPr marL="228600" indent="-228600" fontAlgn="base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Datebase</a:t>
            </a:r>
            <a:endParaRPr lang="en-US" sz="2000" dirty="0"/>
          </a:p>
          <a:p>
            <a:pPr marL="228600" indent="-228600" fontAlgn="base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Real-time order tracking</a:t>
            </a:r>
          </a:p>
          <a:p>
            <a:pPr marL="228600" indent="-228600" fontAlgn="base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Login and Recovery page</a:t>
            </a:r>
          </a:p>
          <a:p>
            <a:pPr marL="228600" indent="-228600" fontAlgn="base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Easy order tracking for admins</a:t>
            </a:r>
          </a:p>
          <a:p>
            <a:pPr marL="228600" indent="-228600" fontAlgn="base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Smart oven buzzer system </a:t>
            </a:r>
          </a:p>
          <a:p>
            <a:pPr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erson putting food on a pizza&#10;&#10;Description automatically generated">
            <a:extLst>
              <a:ext uri="{FF2B5EF4-FFF2-40B4-BE49-F238E27FC236}">
                <a16:creationId xmlns:a16="http://schemas.microsoft.com/office/drawing/2014/main" id="{0BF14FA8-5480-ED30-0807-4E95215698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212" r="-1" b="-1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592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TIME FOR A DEMO 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F8D21EA-B7B6-4F27-B5EA-33F6B0CDBA5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5" r="1" b="1"/>
          <a:stretch/>
        </p:blipFill>
        <p:spPr>
          <a:xfrm>
            <a:off x="5922492" y="2063182"/>
            <a:ext cx="5536001" cy="2672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48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72343A-9CB0-F2AD-EF62-5DEE3E97F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fontAlgn="base"/>
            <a:r>
              <a:rPr lang="en-US" sz="26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Why is our product the solution</a:t>
            </a:r>
            <a:br>
              <a:rPr lang="en-US" sz="26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260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2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744DD-5BC8-42C8-4313-13CE95ED5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r>
              <a:rPr lang="en-US" sz="2400" b="0">
                <a:effectLst/>
              </a:rPr>
              <a:t>All requirements met with extra features that will take it to the next level</a:t>
            </a:r>
            <a:endParaRPr lang="en-US" sz="2400">
              <a:effectLst/>
            </a:endParaRPr>
          </a:p>
          <a:p>
            <a:pPr fontAlgn="base"/>
            <a:r>
              <a:rPr lang="en-US" sz="2400" b="0" i="0">
                <a:effectLst/>
              </a:rPr>
              <a:t>Centralized Dashboard for Easy Management: Admins can easily track orders and manage key system activities and have easier ways to communicate when orders are ready</a:t>
            </a:r>
          </a:p>
          <a:p>
            <a:pPr fontAlgn="base"/>
            <a:r>
              <a:rPr lang="en-US" sz="2400" b="0" i="0">
                <a:effectLst/>
              </a:rPr>
              <a:t>Intuitive and User-Friendly: Designed for all experience levels, our product is easy to learn and use</a:t>
            </a:r>
          </a:p>
          <a:p>
            <a:pPr fontAlgn="base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652841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br>
              <a:rPr lang="en-US" sz="1800" b="1" i="0" dirty="0">
                <a:effectLst/>
              </a:rPr>
            </a:br>
            <a:br>
              <a:rPr lang="en-US" sz="1800" b="1" i="0" dirty="0">
                <a:effectLst/>
              </a:rPr>
            </a:br>
            <a:br>
              <a:rPr lang="en-US" sz="1800" b="1" i="0" dirty="0">
                <a:effectLst/>
              </a:rPr>
            </a:br>
            <a:br>
              <a:rPr lang="en-US" sz="1800" b="1" i="0" dirty="0">
                <a:effectLst/>
              </a:rPr>
            </a:br>
            <a:br>
              <a:rPr lang="en-US" sz="1800" b="1" i="0" dirty="0">
                <a:effectLst/>
              </a:rPr>
            </a:br>
            <a:br>
              <a:rPr lang="en-US" sz="1800" b="1" i="0" dirty="0">
                <a:effectLst/>
              </a:rPr>
            </a:br>
            <a:br>
              <a:rPr lang="en-US" sz="1800" b="1" i="0" dirty="0">
                <a:effectLst/>
              </a:rPr>
            </a:br>
            <a:br>
              <a:rPr lang="en-US" sz="1800" b="1" i="0" dirty="0">
                <a:effectLst/>
              </a:rPr>
            </a:br>
            <a:r>
              <a:rPr lang="en-US" sz="3200" b="1" i="0" dirty="0">
                <a:effectLst/>
              </a:rPr>
              <a:t>Lookback</a:t>
            </a:r>
            <a:br>
              <a:rPr lang="en-US" sz="1800" b="1" i="0" dirty="0">
                <a:effectLst/>
              </a:rPr>
            </a:br>
            <a:endParaRPr lang="en-US" sz="18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5715" y="2508105"/>
            <a:ext cx="5040285" cy="363249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 fontAlgn="base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Group Reflection: What did we learn together?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D8468B33-AF62-843A-3E7E-691EA07904B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6212" r="6212"/>
          <a:stretch/>
        </p:blipFill>
        <p:spPr>
          <a:xfrm>
            <a:off x="7990852" y="3575074"/>
            <a:ext cx="2300750" cy="258117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21106B59-80B8-CEED-0BCA-BC3F80A85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895185" y="774284"/>
            <a:ext cx="2492084" cy="2581172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C2F317-81E4-3678-2FF2-495B3A95470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7C6D33A-37B7-D2C4-2C1C-6D5253D0D480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8145A95-72C3-9BFC-32D2-908F235E389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523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18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2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 descr="A cartoon of a pizza delivery person giving a thumbs up&#10;&#10;Description automatically generated">
            <a:extLst>
              <a:ext uri="{FF2B5EF4-FFF2-40B4-BE49-F238E27FC236}">
                <a16:creationId xmlns:a16="http://schemas.microsoft.com/office/drawing/2014/main" id="{CFEC20DF-C19F-D2EB-4FEF-92CF9F5B201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5" r="6213"/>
          <a:stretch/>
        </p:blipFill>
        <p:spPr>
          <a:xfrm>
            <a:off x="6333043" y="666728"/>
            <a:ext cx="4714899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63024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 2013–2022">
  <a:themeElements>
    <a:clrScheme name="Тема Office 2013–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 2013–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 2013–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342EE1-43E5-4AFB-895D-B61B9656DC14}">
  <ds:schemaRefs>
    <ds:schemaRef ds:uri="http://schemas.microsoft.com/office/2006/documentManagement/types"/>
    <ds:schemaRef ds:uri="http://schemas.microsoft.com/sharepoint/v3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97783A8-901D-4F73-81D7-AA6841BEB3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F49CD38-5B57-4682-9FCE-B9174068D0A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202</TotalTime>
  <Words>164</Words>
  <Application>Microsoft Macintosh PowerPoint</Application>
  <PresentationFormat>Широкоэкранный</PresentationFormat>
  <Paragraphs>34</Paragraphs>
  <Slides>7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 2013–2022</vt:lpstr>
      <vt:lpstr>Mario and Luigi Pizzeria  </vt:lpstr>
      <vt:lpstr>Introduction to The Project: </vt:lpstr>
      <vt:lpstr>Solution</vt:lpstr>
      <vt:lpstr>TIME FOR A DEMO </vt:lpstr>
      <vt:lpstr>Why is our product the solution  </vt:lpstr>
      <vt:lpstr>        Lookback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Bakhuis Bou,Franklin F.J.</dc:creator>
  <cp:lastModifiedBy>Nikita Monogarov (1055863)</cp:lastModifiedBy>
  <cp:revision>9</cp:revision>
  <dcterms:created xsi:type="dcterms:W3CDTF">2024-11-05T10:45:23Z</dcterms:created>
  <dcterms:modified xsi:type="dcterms:W3CDTF">2024-11-06T11:49:48Z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